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33"/>
  </p:notesMasterIdLst>
  <p:handoutMasterIdLst>
    <p:handoutMasterId r:id="rId34"/>
  </p:handoutMasterIdLst>
  <p:sldIdLst>
    <p:sldId id="811" r:id="rId5"/>
    <p:sldId id="816" r:id="rId6"/>
    <p:sldId id="818" r:id="rId7"/>
    <p:sldId id="815" r:id="rId8"/>
    <p:sldId id="819" r:id="rId9"/>
    <p:sldId id="885" r:id="rId10"/>
    <p:sldId id="925" r:id="rId11"/>
    <p:sldId id="926" r:id="rId12"/>
    <p:sldId id="927" r:id="rId13"/>
    <p:sldId id="928" r:id="rId14"/>
    <p:sldId id="929" r:id="rId15"/>
    <p:sldId id="930" r:id="rId16"/>
    <p:sldId id="931" r:id="rId17"/>
    <p:sldId id="933" r:id="rId18"/>
    <p:sldId id="932" r:id="rId19"/>
    <p:sldId id="934" r:id="rId20"/>
    <p:sldId id="935" r:id="rId21"/>
    <p:sldId id="936" r:id="rId22"/>
    <p:sldId id="937" r:id="rId23"/>
    <p:sldId id="938" r:id="rId24"/>
    <p:sldId id="942" r:id="rId25"/>
    <p:sldId id="939" r:id="rId26"/>
    <p:sldId id="884" r:id="rId27"/>
    <p:sldId id="940" r:id="rId28"/>
    <p:sldId id="941" r:id="rId29"/>
    <p:sldId id="924" r:id="rId30"/>
    <p:sldId id="920" r:id="rId31"/>
    <p:sldId id="869" r:id="rId32"/>
  </p:sldIdLst>
  <p:sldSz cx="12192000" cy="6858000"/>
  <p:notesSz cx="7104063" cy="10234613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egoe UI Light" panose="020B0502040204020203" pitchFamily="34" charset="0"/>
      <p:regular r:id="rId47"/>
      <p:italic r:id="rId48"/>
    </p:embeddedFont>
  </p:embeddedFontLst>
  <p:custDataLst>
    <p:tags r:id="rId4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2F3240"/>
    <a:srgbClr val="4AA5B7"/>
    <a:srgbClr val="FFFFFF"/>
    <a:srgbClr val="011F39"/>
    <a:srgbClr val="016B9F"/>
    <a:srgbClr val="06516F"/>
    <a:srgbClr val="AAD23B"/>
    <a:srgbClr val="3B518E"/>
    <a:srgbClr val="14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89573" autoAdjust="0"/>
  </p:normalViewPr>
  <p:slideViewPr>
    <p:cSldViewPr snapToGrid="0">
      <p:cViewPr varScale="1">
        <p:scale>
          <a:sx n="103" d="100"/>
          <a:sy n="103" d="100"/>
        </p:scale>
        <p:origin x="780" y="72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03/05/2023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03/05/2023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Service </a:t>
            </a:r>
            <a:r>
              <a:rPr lang="fr-FR" dirty="0" err="1"/>
              <a:t>Angular</a:t>
            </a:r>
            <a:r>
              <a:rPr lang="fr-FR" dirty="0"/>
              <a:t> pour développer le métier (l’intelligence de l’application)</a:t>
            </a:r>
          </a:p>
          <a:p>
            <a:r>
              <a:rPr lang="fr-FR" dirty="0"/>
              <a:t>Possible de déporter cette intelligence sur un serveur et interroger depuis l’appli mobile une base de données ou un serveur</a:t>
            </a:r>
          </a:p>
          <a:p>
            <a:r>
              <a:rPr lang="fr-FR" dirty="0"/>
              <a:t>Contrainte : développement asynchrone – pour ne pas bloquer le navigateur pendant l’attente de la réponse du serveur.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Montrer les sites en direct</a:t>
            </a:r>
          </a:p>
          <a:p>
            <a:pPr>
              <a:lnSpc>
                <a:spcPct val="120000"/>
              </a:lnSpc>
            </a:pP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https://any-api.com/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2502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Montrer les sites en direct</a:t>
            </a:r>
          </a:p>
          <a:p>
            <a:pPr>
              <a:lnSpc>
                <a:spcPct val="120000"/>
              </a:lnSpc>
            </a:pP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https://api.gouv.fr/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365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https://angular.io/guide/http</a:t>
            </a:r>
          </a:p>
          <a:p>
            <a:r>
              <a:rPr lang="fr-FR" dirty="0"/>
              <a:t>https://angular.io/api/common/http/HttpClient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>
                <a:effectLst/>
              </a:rPr>
              <a:t>La programmation réactive permet de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b="1" dirty="0">
                <a:effectLst/>
              </a:rPr>
              <a:t>réduire le couplage entre les actions,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b="1" dirty="0">
                <a:effectLst/>
              </a:rPr>
              <a:t>les données,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b="1" dirty="0">
                <a:effectLst/>
              </a:rPr>
              <a:t>les traitements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b="1" dirty="0">
                <a:effectLst/>
              </a:rPr>
              <a:t>et le résultat des traitements</a:t>
            </a:r>
            <a:r>
              <a:rPr lang="fr-FR" dirty="0">
                <a:effectLst/>
              </a:rPr>
              <a:t>. </a:t>
            </a:r>
          </a:p>
          <a:p>
            <a:r>
              <a:rPr lang="fr-FR" dirty="0">
                <a:effectLst/>
              </a:rPr>
              <a:t>Le succès de cette approche est fortement lié à l'émergence des </a:t>
            </a:r>
            <a:r>
              <a:rPr lang="fr-FR" b="1" dirty="0" err="1">
                <a:effectLst/>
              </a:rPr>
              <a:t>Microservices</a:t>
            </a:r>
            <a:endParaRPr lang="fr-FR" b="1" dirty="0">
              <a:effectLst/>
            </a:endParaRPr>
          </a:p>
          <a:p>
            <a:endParaRPr lang="fr-FR" b="1" dirty="0">
              <a:effectLst/>
            </a:endParaRPr>
          </a:p>
          <a:p>
            <a:r>
              <a:rPr lang="fr-FR" dirty="0"/>
              <a:t>En attendant la standardisation des Observables, </a:t>
            </a:r>
            <a:r>
              <a:rPr lang="fr-FR" dirty="0" err="1"/>
              <a:t>Angular</a:t>
            </a:r>
            <a:r>
              <a:rPr lang="fr-FR" dirty="0"/>
              <a:t> utilise la </a:t>
            </a:r>
            <a:r>
              <a:rPr lang="fr-FR" b="1" dirty="0"/>
              <a:t>librairie </a:t>
            </a:r>
            <a:r>
              <a:rPr lang="fr-FR" b="1" dirty="0" err="1"/>
              <a:t>RxJS</a:t>
            </a:r>
            <a:r>
              <a:rPr lang="fr-FR" dirty="0"/>
              <a:t>.</a:t>
            </a:r>
            <a:endParaRPr lang="fr-F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7531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39911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 travers d’un service pour un traitement lourd, nous ferrons appel au </a:t>
            </a:r>
            <a:r>
              <a:rPr lang="fr-FR" dirty="0" err="1"/>
              <a:t>HttpClient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HttpClient</a:t>
            </a:r>
            <a:r>
              <a:rPr lang="fr-FR" dirty="0"/>
              <a:t> permet d’accéder à toutes les méthodes du protocole HTTP</a:t>
            </a:r>
          </a:p>
          <a:p>
            <a:r>
              <a:rPr lang="fr-FR" dirty="0" err="1"/>
              <a:t>HttpClient</a:t>
            </a:r>
            <a:r>
              <a:rPr lang="fr-FR" dirty="0"/>
              <a:t> renvoie par défaut un Observable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programmation réactive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Un observable est une promesse plus évoluée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	 il permet d’ouvrir un canal de communication (à l’écoute)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	 qui permet de rester ouvert et attendre des changements possibles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	 pendant tout l’affichage de la page nous pouvons avoir des mises à jour des paramètres et dans ce cas un rappel du callback (</a:t>
            </a:r>
            <a:r>
              <a:rPr kumimoji="0" lang="fr-FR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subscribe</a:t>
            </a: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HttpClient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778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promesse est asynchrone même si elle retourne un objet synchrone</a:t>
            </a:r>
          </a:p>
          <a:p>
            <a:endParaRPr lang="fr-FR" dirty="0"/>
          </a:p>
          <a:p>
            <a:r>
              <a:rPr lang="fr-FR" dirty="0"/>
              <a:t>Dans le cas de Observable , nous disposons d'une fonction de rappel qui sera invoquée par abonnement.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Attention cependant, il faut éviter de laisser un Observable actif car il demande des ressources.</a:t>
            </a:r>
          </a:p>
          <a:p>
            <a:r>
              <a:rPr lang="fr-FR" dirty="0"/>
              <a:t>Nous avons un canal ouvert continuellement, qui peut continuer à transmettre des informations.</a:t>
            </a:r>
          </a:p>
        </p:txBody>
      </p:sp>
    </p:spTree>
    <p:extLst>
      <p:ext uri="{BB962C8B-B14F-4D97-AF65-F5344CB8AC3E}">
        <p14:creationId xmlns:p14="http://schemas.microsoft.com/office/powerpoint/2010/main" val="3607004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SzTx/>
              <a:buFontTx/>
              <a:buNone/>
              <a:tabLst/>
              <a:defRPr/>
            </a:pPr>
            <a:r>
              <a:rPr lang="fr-FR" dirty="0"/>
              <a:t>Pour le moment, </a:t>
            </a:r>
          </a:p>
        </p:txBody>
      </p:sp>
    </p:spTree>
    <p:extLst>
      <p:ext uri="{BB962C8B-B14F-4D97-AF65-F5344CB8AC3E}">
        <p14:creationId xmlns:p14="http://schemas.microsoft.com/office/powerpoint/2010/main" val="2247428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Le service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HttpClient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renvoie un Observable, qu’il est donc possible de renvoyer directement au contrôleur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Attention cependant à bien faire la différence entre les erreurs qui doivent être traitées par le service 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et les erreurs qui doivent être traitées par le contrôleur (absence d’Internet, autorisation refusée, serveur en maintenance, etc.)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Privilégier de gérer les erreurs HTTP sur le service plutôt qu’au niveau contrôleur.</a:t>
            </a:r>
          </a:p>
          <a:p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pipe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retry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catchError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(…)));</a:t>
            </a:r>
          </a:p>
        </p:txBody>
      </p:sp>
    </p:spTree>
    <p:extLst>
      <p:ext uri="{BB962C8B-B14F-4D97-AF65-F5344CB8AC3E}">
        <p14:creationId xmlns:p14="http://schemas.microsoft.com/office/powerpoint/2010/main" val="1477419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dirty="0"/>
              <a:t>En omettant l'appel à la méthode </a:t>
            </a:r>
            <a:r>
              <a:rPr lang="fr-FR" dirty="0" err="1"/>
              <a:t>complete</a:t>
            </a:r>
            <a:r>
              <a:rPr lang="fr-FR" dirty="0"/>
              <a:t>, nous produisons un Observable infini et risquons des fuites mémoire si l'on oublie d'</a:t>
            </a:r>
            <a:r>
              <a:rPr lang="fr-FR" dirty="0" err="1"/>
              <a:t>unsubscribe</a:t>
            </a:r>
            <a:r>
              <a:rPr lang="fr-FR" dirty="0"/>
              <a:t>.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55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658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 est aujourd’hui le protocole privilégié pour faire transiter des informations sur Internet, entre applications ou entre client et serveur</a:t>
            </a: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endParaRPr lang="fr-FR" sz="1200" spc="-1" dirty="0">
              <a:solidFill>
                <a:srgbClr val="343642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628650" marR="0" lvl="1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Son principal avantage réside dans le faite que tous les langages et </a:t>
            </a:r>
            <a:r>
              <a:rPr kumimoji="0" lang="fr-FR" sz="1200" b="0" i="0" u="none" strike="noStrike" kern="1200" cap="none" spc="-1" normalizeH="0" baseline="0" noProof="0" dirty="0" err="1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frameworks</a:t>
            </a: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modernes implémentent des librairies permettant de s’appuyer sur HTTP pour communiquer en réseau</a:t>
            </a:r>
          </a:p>
          <a:p>
            <a:pPr marL="628650" marR="0" lvl="1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Il offre toutes les fonctionnalités pour assurer le routage, la sécurisation et le transport de tout type d’information : fichiers, flux de données métier, médias, etc.</a:t>
            </a:r>
          </a:p>
          <a:p>
            <a:pPr marL="628650" marR="0" lvl="1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Il repose sur le principe de requête/réponse</a:t>
            </a:r>
          </a:p>
          <a:p>
            <a:pPr marL="1085850" marR="0" lvl="2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Une transaction est toujours initiée par le client qui envoie une requête au serveur</a:t>
            </a:r>
          </a:p>
          <a:p>
            <a:pPr marL="1085850" marR="0" lvl="2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 serveur traite la demande et répond au client, puis la transaction est fermée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62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526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1200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889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fr-FR" sz="1200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567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 serveur ne peut pas envoyer par HTTP des données à ses clients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Il faut que l’outil envoie des demandes à tempo donné par HTTP pour avoir une réponse du serveur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Trop de demande pour peu d’intérêt.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Il est possible d’utiliser :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Websocket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– connexion en continue bidirectionnelle. Le serveur peut envoyer des informations à ses clients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Mais si on perd le réseau sur un mobile (exemple un tunnel ), la connexion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Websocket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n’est plus reconnue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Notifications Push – permet d’envoyer ponctuellement des informations du serveur vers un mobile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Les serveurs de Google ou Apple, savent où est un mobile à un instant donné.  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Quand un mobile change d’adresse IP ou qu’il se connecte à un réseau il envoie au serveur Google/Apple 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Me voici si tu as besoin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HTTP c’est 90% des cas d’utilisations de transfert d’information</a:t>
            </a:r>
          </a:p>
        </p:txBody>
      </p:sp>
    </p:spTree>
    <p:extLst>
      <p:ext uri="{BB962C8B-B14F-4D97-AF65-F5344CB8AC3E}">
        <p14:creationId xmlns:p14="http://schemas.microsoft.com/office/powerpoint/2010/main" val="415708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Exposé une API sous format de ressources</a:t>
            </a: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313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API REST est un service</a:t>
            </a:r>
          </a:p>
          <a:p>
            <a:endParaRPr lang="fr-FR" dirty="0"/>
          </a:p>
          <a:p>
            <a:r>
              <a:rPr lang="fr-FR" dirty="0"/>
              <a:t>Application Web va interagir par le protocole HTTP</a:t>
            </a:r>
          </a:p>
          <a:p>
            <a:r>
              <a:rPr lang="fr-FR" dirty="0"/>
              <a:t>À un serveur d’application associé à une base de données</a:t>
            </a:r>
          </a:p>
          <a:p>
            <a:r>
              <a:rPr lang="fr-FR" dirty="0"/>
              <a:t>Le serveur d’appli va exposer une API REST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API REST expose au format JSON (par exemple) des données du serveur applicatif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Une API REST permet donc de disposer d’un ensemble de méthodes pour manipuler des ressources, quel que soit la technologie utilisée côté client et côté serveur</a:t>
            </a: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endParaRPr lang="fr-FR" sz="1200" spc="-1" dirty="0">
              <a:solidFill>
                <a:srgbClr val="343642"/>
              </a:solidFill>
              <a:latin typeface="Segoe UI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Cette approche se standardise et se répand : la majorité des services sont aujourd’hui exposés de cette manière, </a:t>
            </a: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même les administrations commencent à publier leurs données à travers des API REST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623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API REST est </a:t>
            </a:r>
            <a:r>
              <a:rPr lang="fr-FR" dirty="0" err="1"/>
              <a:t>stateless</a:t>
            </a:r>
            <a:r>
              <a:rPr lang="fr-FR" dirty="0"/>
              <a:t> comme les services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L’appel (l’exécution d’une méthode) ne doit pas dépendre de l’appel d’une méthode précédente</a:t>
            </a:r>
          </a:p>
          <a:p>
            <a:r>
              <a:rPr lang="fr-FR" dirty="0"/>
              <a:t>Exemple : Si vous devez accéder à votre panier.</a:t>
            </a:r>
          </a:p>
          <a:p>
            <a:r>
              <a:rPr lang="fr-FR" dirty="0"/>
              <a:t>Vous devez être connecté</a:t>
            </a:r>
          </a:p>
          <a:p>
            <a:r>
              <a:rPr lang="fr-FR" dirty="0"/>
              <a:t>Le jeton d’authentification (</a:t>
            </a:r>
            <a:r>
              <a:rPr lang="fr-FR" dirty="0" err="1"/>
              <a:t>token</a:t>
            </a:r>
            <a:r>
              <a:rPr lang="fr-FR" dirty="0"/>
              <a:t>) sera transmis entre chaque demande avec l’API REST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Une requête doit donc contenir toutes les informations nécessaires à son traitement</a:t>
            </a:r>
          </a:p>
          <a:p>
            <a:endParaRPr lang="fr-FR" dirty="0"/>
          </a:p>
          <a:p>
            <a:r>
              <a:rPr lang="fr-FR" dirty="0">
                <a:sym typeface="Wingdings" panose="05000000000000000000" pitchFamily="2" charset="2"/>
              </a:rPr>
              <a:t> Pas de notion de session comme dans les webservices SOAP.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1764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Montrer les sites en direct</a:t>
            </a:r>
          </a:p>
          <a:p>
            <a:pPr>
              <a:lnSpc>
                <a:spcPct val="120000"/>
              </a:lnSpc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https://any-api.com/</a:t>
            </a:r>
          </a:p>
          <a:p>
            <a:pPr>
              <a:lnSpc>
                <a:spcPct val="120000"/>
              </a:lnSpc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https://api.gouv.fr/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Communauté qui référence des API publiques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https://github.com/public-apis/public-apis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28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Les technologies cross-platform :</a:t>
            </a:r>
            <a:b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</a:b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Ionic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07 – Interrogation d’API REST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Présentation du concept d’API REST</a:t>
            </a:r>
          </a:p>
        </p:txBody>
      </p:sp>
    </p:spTree>
    <p:extLst>
      <p:ext uri="{BB962C8B-B14F-4D97-AF65-F5344CB8AC3E}">
        <p14:creationId xmlns:p14="http://schemas.microsoft.com/office/powerpoint/2010/main" val="221035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concept d’API REST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3826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Une application mobile fonctionne rarement de manière autonome, mais fait généralement appel à un serveur distant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La tendance actuelle consiste à exposer une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API REST 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qui permet de</a:t>
            </a: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Lire, (GET)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Créer, (POST)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Modifier (PUT, PATCH)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…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Des ressources, en s’appuyant sur le protocole HTTP et le format JSON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concept d’API REST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37389A-864F-A5C9-BD26-77D0AA2B5922}"/>
              </a:ext>
            </a:extLst>
          </p:cNvPr>
          <p:cNvSpPr/>
          <p:nvPr/>
        </p:nvSpPr>
        <p:spPr>
          <a:xfrm>
            <a:off x="935042" y="2525238"/>
            <a:ext cx="1881087" cy="2087725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jaVu Sans"/>
                <a:cs typeface="Segoe UI" panose="020B0502040204020203" pitchFamily="34" charset="0"/>
              </a:rPr>
              <a:t>Application web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74B87C-0284-A5B6-7D5D-92F255B0BCC4}"/>
              </a:ext>
            </a:extLst>
          </p:cNvPr>
          <p:cNvSpPr/>
          <p:nvPr/>
        </p:nvSpPr>
        <p:spPr>
          <a:xfrm>
            <a:off x="8279969" y="2525238"/>
            <a:ext cx="1881087" cy="2087725"/>
          </a:xfrm>
          <a:prstGeom prst="rect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jaVu Sans"/>
                <a:cs typeface="Segoe UI" panose="020B0502040204020203" pitchFamily="34" charset="0"/>
              </a:rPr>
              <a:t>Serveur d’application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BCF618-248B-A528-BF1F-1ED7AB47760D}"/>
              </a:ext>
            </a:extLst>
          </p:cNvPr>
          <p:cNvSpPr/>
          <p:nvPr/>
        </p:nvSpPr>
        <p:spPr>
          <a:xfrm>
            <a:off x="7144387" y="2525238"/>
            <a:ext cx="1135582" cy="2087725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jaVu Sans"/>
                <a:cs typeface="Segoe UI" panose="020B0502040204020203" pitchFamily="34" charset="0"/>
              </a:rPr>
              <a:t>API REST</a:t>
            </a:r>
          </a:p>
        </p:txBody>
      </p:sp>
      <p:sp>
        <p:nvSpPr>
          <p:cNvPr id="7" name="Nuage 6">
            <a:extLst>
              <a:ext uri="{FF2B5EF4-FFF2-40B4-BE49-F238E27FC236}">
                <a16:creationId xmlns:a16="http://schemas.microsoft.com/office/drawing/2014/main" id="{DEB2A997-B84E-7F00-232F-63DB420F8261}"/>
              </a:ext>
            </a:extLst>
          </p:cNvPr>
          <p:cNvSpPr/>
          <p:nvPr/>
        </p:nvSpPr>
        <p:spPr>
          <a:xfrm>
            <a:off x="3778916" y="2913233"/>
            <a:ext cx="2239347" cy="1311733"/>
          </a:xfrm>
          <a:prstGeom prst="cloud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jaVu Sans"/>
                <a:cs typeface="Segoe UI" panose="020B0502040204020203" pitchFamily="34" charset="0"/>
              </a:rPr>
              <a:t>Internet</a:t>
            </a:r>
          </a:p>
        </p:txBody>
      </p:sp>
      <p:sp>
        <p:nvSpPr>
          <p:cNvPr id="10" name="Cylindre 9">
            <a:extLst>
              <a:ext uri="{FF2B5EF4-FFF2-40B4-BE49-F238E27FC236}">
                <a16:creationId xmlns:a16="http://schemas.microsoft.com/office/drawing/2014/main" id="{D9378D36-6211-C324-BD21-42C35FA1BB2C}"/>
              </a:ext>
            </a:extLst>
          </p:cNvPr>
          <p:cNvSpPr/>
          <p:nvPr/>
        </p:nvSpPr>
        <p:spPr>
          <a:xfrm>
            <a:off x="10755462" y="2985936"/>
            <a:ext cx="1082351" cy="1166326"/>
          </a:xfrm>
          <a:prstGeom prst="can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DejaVu Sans"/>
                <a:cs typeface="Segoe UI" panose="020B0502040204020203" pitchFamily="34" charset="0"/>
              </a:rPr>
              <a:t>BDD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A4AB7744-BAEB-0ADE-8AC5-1BCB66D0BB2B}"/>
              </a:ext>
            </a:extLst>
          </p:cNvPr>
          <p:cNvCxnSpPr>
            <a:stCxn id="2" idx="3"/>
            <a:endCxn id="7" idx="2"/>
          </p:cNvCxnSpPr>
          <p:nvPr/>
        </p:nvCxnSpPr>
        <p:spPr>
          <a:xfrm flipV="1">
            <a:off x="2816129" y="3569100"/>
            <a:ext cx="969733" cy="1"/>
          </a:xfrm>
          <a:prstGeom prst="bentConnector3">
            <a:avLst/>
          </a:prstGeom>
          <a:ln w="76200">
            <a:solidFill>
              <a:srgbClr val="016B9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359BD832-DAFE-70BA-AEB9-98CDC13F9ED6}"/>
              </a:ext>
            </a:extLst>
          </p:cNvPr>
          <p:cNvCxnSpPr>
            <a:cxnSpLocks/>
            <a:stCxn id="7" idx="0"/>
            <a:endCxn id="4" idx="1"/>
          </p:cNvCxnSpPr>
          <p:nvPr/>
        </p:nvCxnSpPr>
        <p:spPr>
          <a:xfrm>
            <a:off x="6016397" y="3569100"/>
            <a:ext cx="1127990" cy="1"/>
          </a:xfrm>
          <a:prstGeom prst="bentConnector3">
            <a:avLst/>
          </a:prstGeom>
          <a:ln w="76200">
            <a:solidFill>
              <a:srgbClr val="016B9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1D13B49B-3941-FC19-FB9A-2F6C2469245A}"/>
              </a:ext>
            </a:extLst>
          </p:cNvPr>
          <p:cNvCxnSpPr>
            <a:cxnSpLocks/>
            <a:stCxn id="3" idx="3"/>
            <a:endCxn id="10" idx="2"/>
          </p:cNvCxnSpPr>
          <p:nvPr/>
        </p:nvCxnSpPr>
        <p:spPr>
          <a:xfrm flipV="1">
            <a:off x="10161056" y="3569099"/>
            <a:ext cx="594406" cy="2"/>
          </a:xfrm>
          <a:prstGeom prst="bentConnector3">
            <a:avLst/>
          </a:prstGeom>
          <a:ln w="76200">
            <a:solidFill>
              <a:srgbClr val="016B9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0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concept d’API REST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3913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La particularité d’une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API REST 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est quelle met en avant une architecture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sans état</a:t>
            </a:r>
            <a:r>
              <a:rPr lang="fr-FR" sz="1800" spc="-1" dirty="0">
                <a:solidFill>
                  <a:srgbClr val="343642"/>
                </a:solidFill>
                <a:latin typeface="Segoe UI"/>
              </a:rPr>
              <a:t> (= </a:t>
            </a:r>
            <a:r>
              <a:rPr lang="fr-FR" sz="1800" spc="-1" dirty="0" err="1">
                <a:solidFill>
                  <a:srgbClr val="95B258"/>
                </a:solidFill>
                <a:latin typeface="Segoe UI"/>
              </a:rPr>
              <a:t>stateless</a:t>
            </a:r>
            <a:r>
              <a:rPr lang="fr-FR" sz="1800" spc="-1" dirty="0">
                <a:solidFill>
                  <a:srgbClr val="343642"/>
                </a:solidFill>
                <a:latin typeface="Segoe UI"/>
              </a:rPr>
              <a:t>)</a:t>
            </a: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comme pour les services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Une requête doit donc contenir toutes les informations nécessaires à son traitement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Il n’y a pas de notion de session comme avec les webservices SOAP par exemple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L’API REST est un concept d’architecture permettant</a:t>
            </a: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De standardiser les échanges client/serveur qui reposent sur HTTP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/>
              <a:t>De mettre en avant un concept de ressources sur lesquelles sont effectuées des opérations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6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Trouver des API REST à interroger</a:t>
            </a:r>
          </a:p>
        </p:txBody>
      </p:sp>
    </p:spTree>
    <p:extLst>
      <p:ext uri="{BB962C8B-B14F-4D97-AF65-F5344CB8AC3E}">
        <p14:creationId xmlns:p14="http://schemas.microsoft.com/office/powerpoint/2010/main" val="150337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Trouver des API REST à interroger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94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De plus en plus d’acteur exposent leurs services sous forme d’API REST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Il existe plusieurs dizaines des milliers d’API accessibles librement et gratuitement.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Trouver une API déjà disponible permet d’économiser du temps et de l’argent, que ce soit pour un projet personnel ou professionnel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Plusieurs sites recensent des API publiques accessibles librement et gratuitement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Trouver des API REST à interroger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Quelques sites existants (1/2)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F70D14C-132A-9688-37CA-27718B71E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875" y="1734664"/>
            <a:ext cx="8372545" cy="33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5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Trouver des API REST à interroger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Quelques sites existants (2/2)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75AEEC-2DE1-49E8-3911-E6E61B8CA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875" y="1754224"/>
            <a:ext cx="6624011" cy="467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Utiliser le service HTTP d’</a:t>
            </a:r>
            <a:r>
              <a:rPr lang="fr-FR" sz="4400" dirty="0" err="1"/>
              <a:t>Angular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47308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Utiliser le service HTTP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8286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est un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framework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qui propose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Un service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HttpClient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prêt à l’emploi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t encapsulé dans un système de programmation réactive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Etapes 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Importer le service </a:t>
            </a:r>
            <a:r>
              <a:rPr lang="fr-FR" b="0" strike="noStrike" spc="-1" dirty="0">
                <a:solidFill>
                  <a:srgbClr val="95B258"/>
                </a:solidFill>
                <a:latin typeface="Segoe UI"/>
              </a:rPr>
              <a:t>provideHttpClient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dans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main.ts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S’injecter 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HttpClient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dans son service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 service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HttpClient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 utilise les </a:t>
            </a:r>
            <a:r>
              <a:rPr lang="fr-FR" spc="-1" dirty="0">
                <a:solidFill>
                  <a:srgbClr val="95B258"/>
                </a:solidFill>
                <a:latin typeface="Segoe UI"/>
              </a:rPr>
              <a:t>Observables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 pour toutes les transactions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Définir l’URL de l’API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Utilisation d’une méthode :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get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(), put(), patch(), post(),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delete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(), …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Interrogation d’API REST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Utiliser le service HTTP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2872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 err="1">
                <a:solidFill>
                  <a:srgbClr val="95B258"/>
                </a:solidFill>
                <a:latin typeface="Segoe UI"/>
              </a:rPr>
              <a:t>HttpClient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est un service « standalone »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Pour accéder à une instance de ce service, il faut importer le « provider » : </a:t>
            </a:r>
            <a:r>
              <a:rPr lang="fr-FR" spc="-1" dirty="0">
                <a:solidFill>
                  <a:srgbClr val="95B258"/>
                </a:solidFill>
                <a:latin typeface="Segoe UI"/>
              </a:rPr>
              <a:t>provideHttpClient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 dans la déclaration des « providers »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Fichier </a:t>
            </a:r>
            <a:r>
              <a:rPr lang="fr-FR" spc="-1" dirty="0" err="1">
                <a:solidFill>
                  <a:srgbClr val="95B258"/>
                </a:solidFill>
                <a:latin typeface="Segoe UI"/>
              </a:rPr>
              <a:t>main.ts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; et déclaration de </a:t>
            </a:r>
            <a:r>
              <a:rPr lang="fr-FR" spc="-1" dirty="0" err="1">
                <a:solidFill>
                  <a:srgbClr val="95B258"/>
                </a:solidFill>
                <a:latin typeface="Segoe UI"/>
              </a:rPr>
              <a:t>bootstrapApplication</a:t>
            </a:r>
            <a:endParaRPr lang="fr-FR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D1779-8E79-D13E-D48F-C33985A6AA00}"/>
              </a:ext>
            </a:extLst>
          </p:cNvPr>
          <p:cNvSpPr txBox="1"/>
          <p:nvPr/>
        </p:nvSpPr>
        <p:spPr>
          <a:xfrm>
            <a:off x="3506875" y="3114128"/>
            <a:ext cx="7256656" cy="3139321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provideHttpClient pour s'injecter le service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HttpClient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provideHttpClient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/http’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…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bootstrapApplication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providers: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RouteReuseStrategy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useClass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IonicRouteStrategy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provideHttpClient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importProvidersFrom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forRoot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({})),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provideRouter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3603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Utiliser le service HTTP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3715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Injecter le service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HttpClient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et demander l’interrogation d’une API à l’aide de la méthode HTTP GET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D1779-8E79-D13E-D48F-C33985A6AA00}"/>
              </a:ext>
            </a:extLst>
          </p:cNvPr>
          <p:cNvSpPr txBox="1"/>
          <p:nvPr/>
        </p:nvSpPr>
        <p:spPr>
          <a:xfrm>
            <a:off x="3506875" y="2070485"/>
            <a:ext cx="7256656" cy="4185761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/http'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Observable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rxjs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providedIn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DictionnaireService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URL_API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"https://api.dictionaryapi.dev/api/v2/entries/en/"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API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getDefinition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Observable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URL_API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"URL = 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F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869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Utiliser le service HTTP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9468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Observable vs Promise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ACDDCDC3-5E43-761B-D597-9C13240ECFA8}"/>
              </a:ext>
            </a:extLst>
          </p:cNvPr>
          <p:cNvCxnSpPr/>
          <p:nvPr/>
        </p:nvCxnSpPr>
        <p:spPr>
          <a:xfrm>
            <a:off x="3561169" y="2530488"/>
            <a:ext cx="3822700" cy="0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1630644-19A4-03E2-074D-480360908DBC}"/>
              </a:ext>
            </a:extLst>
          </p:cNvPr>
          <p:cNvCxnSpPr>
            <a:cxnSpLocks/>
          </p:cNvCxnSpPr>
          <p:nvPr/>
        </p:nvCxnSpPr>
        <p:spPr>
          <a:xfrm flipV="1">
            <a:off x="7566344" y="2238388"/>
            <a:ext cx="825500" cy="292100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217ED5F-BEF8-AE1F-BC9E-A48F19324F2A}"/>
              </a:ext>
            </a:extLst>
          </p:cNvPr>
          <p:cNvCxnSpPr>
            <a:cxnSpLocks/>
          </p:cNvCxnSpPr>
          <p:nvPr/>
        </p:nvCxnSpPr>
        <p:spPr>
          <a:xfrm>
            <a:off x="7566344" y="2530488"/>
            <a:ext cx="774700" cy="355600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BA23FDC6-1941-95D4-E998-8ADB4419918C}"/>
              </a:ext>
            </a:extLst>
          </p:cNvPr>
          <p:cNvSpPr/>
          <p:nvPr/>
        </p:nvSpPr>
        <p:spPr>
          <a:xfrm>
            <a:off x="7299644" y="2409838"/>
            <a:ext cx="266700" cy="241300"/>
          </a:xfrm>
          <a:prstGeom prst="ellipse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EB7D61-6B7D-CB1F-4A60-2FDCD19C1EBA}"/>
              </a:ext>
            </a:extLst>
          </p:cNvPr>
          <p:cNvSpPr txBox="1"/>
          <p:nvPr/>
        </p:nvSpPr>
        <p:spPr>
          <a:xfrm>
            <a:off x="8402075" y="2022925"/>
            <a:ext cx="914400" cy="42505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Catch </a:t>
            </a:r>
            <a:r>
              <a:rPr lang="fr-FR" sz="24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[Fail]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E33A98-474D-E26F-05CB-2C30FF9C0C14}"/>
              </a:ext>
            </a:extLst>
          </p:cNvPr>
          <p:cNvSpPr txBox="1"/>
          <p:nvPr/>
        </p:nvSpPr>
        <p:spPr>
          <a:xfrm>
            <a:off x="8402075" y="2673563"/>
            <a:ext cx="914400" cy="42505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Success</a:t>
            </a:r>
            <a:r>
              <a:rPr lang="fr-FR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[data]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1E3BA80-5860-DCE7-DE6C-C5F21F09D42B}"/>
              </a:ext>
            </a:extLst>
          </p:cNvPr>
          <p:cNvSpPr txBox="1"/>
          <p:nvPr/>
        </p:nvSpPr>
        <p:spPr>
          <a:xfrm>
            <a:off x="6975794" y="2050795"/>
            <a:ext cx="914400" cy="42505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dirty="0" err="1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endParaRPr lang="fr-FR" sz="2400" dirty="0">
              <a:solidFill>
                <a:srgbClr val="2F32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B68C313-FAD9-E17A-BFA1-0D85F3E95105}"/>
              </a:ext>
            </a:extLst>
          </p:cNvPr>
          <p:cNvSpPr txBox="1"/>
          <p:nvPr/>
        </p:nvSpPr>
        <p:spPr>
          <a:xfrm>
            <a:off x="3495932" y="2078117"/>
            <a:ext cx="914400" cy="42505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Promise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66590A7-BC98-F88A-918B-B3669D58CB04}"/>
              </a:ext>
            </a:extLst>
          </p:cNvPr>
          <p:cNvCxnSpPr>
            <a:cxnSpLocks/>
          </p:cNvCxnSpPr>
          <p:nvPr/>
        </p:nvCxnSpPr>
        <p:spPr>
          <a:xfrm>
            <a:off x="3590642" y="5173622"/>
            <a:ext cx="7512200" cy="21289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F181D548-C320-1B92-12F7-9AC122EEFF1B}"/>
              </a:ext>
            </a:extLst>
          </p:cNvPr>
          <p:cNvSpPr txBox="1"/>
          <p:nvPr/>
        </p:nvSpPr>
        <p:spPr>
          <a:xfrm>
            <a:off x="7590753" y="3719635"/>
            <a:ext cx="914400" cy="42505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fail</a:t>
            </a:r>
            <a:endParaRPr lang="fr-FR" sz="2400" dirty="0">
              <a:solidFill>
                <a:srgbClr val="2F32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DC8375F-0ED4-5C42-9FB0-6EBE80ABBF57}"/>
              </a:ext>
            </a:extLst>
          </p:cNvPr>
          <p:cNvSpPr txBox="1"/>
          <p:nvPr/>
        </p:nvSpPr>
        <p:spPr>
          <a:xfrm>
            <a:off x="7445933" y="4048530"/>
            <a:ext cx="1034318" cy="42505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sz="2000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Success</a:t>
            </a:r>
            <a:endParaRPr lang="fr-FR" sz="2400" dirty="0">
              <a:solidFill>
                <a:srgbClr val="2F32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5B90A63-947E-2C02-9873-62DA86DD45A7}"/>
              </a:ext>
            </a:extLst>
          </p:cNvPr>
          <p:cNvSpPr txBox="1"/>
          <p:nvPr/>
        </p:nvSpPr>
        <p:spPr>
          <a:xfrm>
            <a:off x="3508871" y="4468142"/>
            <a:ext cx="914400" cy="42505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Observable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2E1ACD9-9DCE-4836-0493-D0D5DD9AF66F}"/>
              </a:ext>
            </a:extLst>
          </p:cNvPr>
          <p:cNvCxnSpPr>
            <a:cxnSpLocks/>
          </p:cNvCxnSpPr>
          <p:nvPr/>
        </p:nvCxnSpPr>
        <p:spPr>
          <a:xfrm>
            <a:off x="4504238" y="5173239"/>
            <a:ext cx="1385602" cy="1083807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89F8FCE-9A8C-5464-4644-103C04BA6EE8}"/>
              </a:ext>
            </a:extLst>
          </p:cNvPr>
          <p:cNvCxnSpPr>
            <a:cxnSpLocks/>
          </p:cNvCxnSpPr>
          <p:nvPr/>
        </p:nvCxnSpPr>
        <p:spPr>
          <a:xfrm>
            <a:off x="5889840" y="6257046"/>
            <a:ext cx="5196468" cy="0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2262F443-86D5-AE71-896C-8BB32FCAE14F}"/>
              </a:ext>
            </a:extLst>
          </p:cNvPr>
          <p:cNvSpPr txBox="1"/>
          <p:nvPr/>
        </p:nvSpPr>
        <p:spPr>
          <a:xfrm>
            <a:off x="6536082" y="6004320"/>
            <a:ext cx="776501" cy="425050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157C6E8C-64D9-C908-987C-89DD9C5FE937}"/>
              </a:ext>
            </a:extLst>
          </p:cNvPr>
          <p:cNvCxnSpPr>
            <a:cxnSpLocks/>
          </p:cNvCxnSpPr>
          <p:nvPr/>
        </p:nvCxnSpPr>
        <p:spPr>
          <a:xfrm>
            <a:off x="4963277" y="5173240"/>
            <a:ext cx="960722" cy="728207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9F04F831-352E-DA80-7704-08A87EF58E6B}"/>
              </a:ext>
            </a:extLst>
          </p:cNvPr>
          <p:cNvCxnSpPr>
            <a:cxnSpLocks/>
          </p:cNvCxnSpPr>
          <p:nvPr/>
        </p:nvCxnSpPr>
        <p:spPr>
          <a:xfrm>
            <a:off x="5923999" y="5901447"/>
            <a:ext cx="5162309" cy="7208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3E00295E-C60E-42CD-1A55-6E1C22B56E6D}"/>
              </a:ext>
            </a:extLst>
          </p:cNvPr>
          <p:cNvSpPr txBox="1"/>
          <p:nvPr/>
        </p:nvSpPr>
        <p:spPr>
          <a:xfrm>
            <a:off x="6570241" y="5648721"/>
            <a:ext cx="776501" cy="425050"/>
          </a:xfrm>
          <a:prstGeom prst="rect">
            <a:avLst/>
          </a:prstGeom>
          <a:solidFill>
            <a:srgbClr val="FFFFFF"/>
          </a:solidFill>
        </p:spPr>
        <p:txBody>
          <a:bodyPr vert="horz" wrap="none" lIns="91440" tIns="45720" rIns="91440" bIns="45720" rtlCol="0" anchor="b">
            <a:normAutofit lnSpcReduction="10000"/>
          </a:bodyPr>
          <a:lstStyle/>
          <a:p>
            <a:r>
              <a:rPr lang="fr-FR" sz="2400" dirty="0" err="1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</a:t>
            </a:r>
            <a:endParaRPr lang="fr-FR" sz="2400" dirty="0">
              <a:solidFill>
                <a:srgbClr val="2F32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34A3DDBD-E48A-A530-DC70-3D5C0C1EC16B}"/>
              </a:ext>
            </a:extLst>
          </p:cNvPr>
          <p:cNvCxnSpPr>
            <a:cxnSpLocks/>
          </p:cNvCxnSpPr>
          <p:nvPr/>
        </p:nvCxnSpPr>
        <p:spPr>
          <a:xfrm flipV="1">
            <a:off x="5287674" y="4799387"/>
            <a:ext cx="529989" cy="371193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4B7E3B3-E229-31FF-C6C0-DDA7CB681B37}"/>
              </a:ext>
            </a:extLst>
          </p:cNvPr>
          <p:cNvCxnSpPr>
            <a:cxnSpLocks/>
          </p:cNvCxnSpPr>
          <p:nvPr/>
        </p:nvCxnSpPr>
        <p:spPr>
          <a:xfrm>
            <a:off x="7161079" y="4816973"/>
            <a:ext cx="3925229" cy="7623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C8170D93-9170-D3C9-2E39-9A535A9C8CE5}"/>
              </a:ext>
            </a:extLst>
          </p:cNvPr>
          <p:cNvCxnSpPr>
            <a:cxnSpLocks/>
          </p:cNvCxnSpPr>
          <p:nvPr/>
        </p:nvCxnSpPr>
        <p:spPr>
          <a:xfrm>
            <a:off x="5775280" y="4816973"/>
            <a:ext cx="760802" cy="7623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99093CD0-1918-AD6A-32B6-301AC4ECA931}"/>
              </a:ext>
            </a:extLst>
          </p:cNvPr>
          <p:cNvSpPr txBox="1"/>
          <p:nvPr/>
        </p:nvSpPr>
        <p:spPr>
          <a:xfrm>
            <a:off x="5923999" y="4406422"/>
            <a:ext cx="1720521" cy="60160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b">
            <a:normAutofit fontScale="85000" lnSpcReduction="20000"/>
          </a:bodyPr>
          <a:lstStyle/>
          <a:p>
            <a:r>
              <a:rPr lang="fr-FR" sz="21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cancel</a:t>
            </a:r>
            <a:r>
              <a:rPr lang="fr-FR" sz="2100" b="1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</a:t>
            </a:r>
            <a:r>
              <a:rPr lang="fr-FR" sz="2100" dirty="0" err="1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retry</a:t>
            </a:r>
            <a:endParaRPr lang="fr-FR" sz="2100" dirty="0">
              <a:solidFill>
                <a:srgbClr val="2F32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2400" b="1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X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BA6E197F-35F4-C0A8-6CCA-CB55BD4CB0D8}"/>
              </a:ext>
            </a:extLst>
          </p:cNvPr>
          <p:cNvCxnSpPr>
            <a:cxnSpLocks/>
          </p:cNvCxnSpPr>
          <p:nvPr/>
        </p:nvCxnSpPr>
        <p:spPr>
          <a:xfrm flipV="1">
            <a:off x="5889840" y="4058031"/>
            <a:ext cx="265841" cy="784151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EE8422DB-8603-8713-664A-AE5C0BEC0582}"/>
              </a:ext>
            </a:extLst>
          </p:cNvPr>
          <p:cNvCxnSpPr>
            <a:cxnSpLocks/>
          </p:cNvCxnSpPr>
          <p:nvPr/>
        </p:nvCxnSpPr>
        <p:spPr>
          <a:xfrm>
            <a:off x="6155681" y="4076424"/>
            <a:ext cx="4834205" cy="40405"/>
          </a:xfrm>
          <a:prstGeom prst="line">
            <a:avLst/>
          </a:prstGeom>
          <a:ln w="57150">
            <a:solidFill>
              <a:srgbClr val="4AA5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82592D12-29B8-97A3-DD5D-FC574477BC28}"/>
              </a:ext>
            </a:extLst>
          </p:cNvPr>
          <p:cNvSpPr/>
          <p:nvPr/>
        </p:nvSpPr>
        <p:spPr>
          <a:xfrm>
            <a:off x="10735637" y="3975976"/>
            <a:ext cx="266700" cy="241300"/>
          </a:xfrm>
          <a:prstGeom prst="ellipse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A1E38F85-95B7-8676-C08F-28F05ABEA04F}"/>
              </a:ext>
            </a:extLst>
          </p:cNvPr>
          <p:cNvSpPr/>
          <p:nvPr/>
        </p:nvSpPr>
        <p:spPr>
          <a:xfrm>
            <a:off x="9962486" y="3955774"/>
            <a:ext cx="266700" cy="241300"/>
          </a:xfrm>
          <a:prstGeom prst="ellipse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25139BF-F8B0-08D8-A109-C3B087DF49BA}"/>
              </a:ext>
            </a:extLst>
          </p:cNvPr>
          <p:cNvSpPr/>
          <p:nvPr/>
        </p:nvSpPr>
        <p:spPr>
          <a:xfrm>
            <a:off x="8983389" y="3962119"/>
            <a:ext cx="266700" cy="241300"/>
          </a:xfrm>
          <a:prstGeom prst="ellipse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5087206-BF89-9337-A9F7-4BE69CD6DEAD}"/>
              </a:ext>
            </a:extLst>
          </p:cNvPr>
          <p:cNvSpPr txBox="1"/>
          <p:nvPr/>
        </p:nvSpPr>
        <p:spPr>
          <a:xfrm>
            <a:off x="8732729" y="4221756"/>
            <a:ext cx="2726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subscribe</a:t>
            </a:r>
            <a:r>
              <a:rPr lang="fr-FR" sz="18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</a:t>
            </a:r>
            <a:r>
              <a:rPr lang="fr-FR" sz="1800" dirty="0" err="1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</a:t>
            </a:r>
            <a:r>
              <a:rPr lang="fr-FR" sz="18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 </a:t>
            </a:r>
            <a:r>
              <a:rPr lang="fr-FR" sz="1800" dirty="0" err="1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</a:t>
            </a:r>
            <a:r>
              <a:rPr lang="fr-FR" sz="18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endParaRPr lang="fr-FR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3774B0EE-B1A0-D93F-650C-DD1216A4E559}"/>
              </a:ext>
            </a:extLst>
          </p:cNvPr>
          <p:cNvSpPr txBox="1"/>
          <p:nvPr/>
        </p:nvSpPr>
        <p:spPr>
          <a:xfrm>
            <a:off x="11002337" y="3932160"/>
            <a:ext cx="778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73C4A877-95FD-7FBE-F4AE-E42D6F0E584E}"/>
              </a:ext>
            </a:extLst>
          </p:cNvPr>
          <p:cNvSpPr/>
          <p:nvPr/>
        </p:nvSpPr>
        <p:spPr>
          <a:xfrm>
            <a:off x="8990343" y="4680846"/>
            <a:ext cx="266700" cy="241300"/>
          </a:xfrm>
          <a:prstGeom prst="ellipse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8DC93FFE-293C-7376-1D69-BAD2090A973C}"/>
              </a:ext>
            </a:extLst>
          </p:cNvPr>
          <p:cNvSpPr/>
          <p:nvPr/>
        </p:nvSpPr>
        <p:spPr>
          <a:xfrm>
            <a:off x="10232007" y="4710693"/>
            <a:ext cx="266700" cy="241300"/>
          </a:xfrm>
          <a:prstGeom prst="ellipse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628B1BCC-8B3A-3190-003E-ADFEB83EB7EA}"/>
              </a:ext>
            </a:extLst>
          </p:cNvPr>
          <p:cNvSpPr/>
          <p:nvPr/>
        </p:nvSpPr>
        <p:spPr>
          <a:xfrm>
            <a:off x="10836142" y="4707225"/>
            <a:ext cx="266700" cy="241300"/>
          </a:xfrm>
          <a:prstGeom prst="ellipse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29296A85-5BD1-B075-1B11-BED205861AE5}"/>
              </a:ext>
            </a:extLst>
          </p:cNvPr>
          <p:cNvSpPr txBox="1"/>
          <p:nvPr/>
        </p:nvSpPr>
        <p:spPr>
          <a:xfrm>
            <a:off x="11051225" y="4631967"/>
            <a:ext cx="778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9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Utiliser le service HTTP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3F51D9A2-91F1-EDA1-56F1-C1D367029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2516"/>
              </p:ext>
            </p:extLst>
          </p:nvPr>
        </p:nvGraphicFramePr>
        <p:xfrm>
          <a:off x="354184" y="2327176"/>
          <a:ext cx="11555638" cy="247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1837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5923801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Observable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Promise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Emet des valeurs sur une période (infinie)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Emet 1 seule valeur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S’active que si on s’abonne avec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subscribe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S’exécute immédiatement après la création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Il est possible d’interrompre l’écoute avec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unsubscribe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()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Impossible de l’annuler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Fournit un ensemble d’opérateurs de transformation :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map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filter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reduce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retry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…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 méthodes : </a:t>
                      </a:r>
                      <a:r>
                        <a:rPr lang="fr-FR" sz="18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then</a:t>
                      </a: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/ catch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321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19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Utiliser le service HTTP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9468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Gestion des exceptions de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HttpClient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au niveau service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D1779-8E79-D13E-D48F-C33985A6AA00}"/>
              </a:ext>
            </a:extLst>
          </p:cNvPr>
          <p:cNvSpPr txBox="1"/>
          <p:nvPr/>
        </p:nvSpPr>
        <p:spPr>
          <a:xfrm>
            <a:off x="3506875" y="1713664"/>
            <a:ext cx="7256656" cy="483209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/http'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Observable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catchError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retry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rxjs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Injectable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providedIn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DictionnaireService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URL_API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"https://api.dictionaryapi.dev/api/v2/entries/en/"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HttpClient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API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getDefinition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Observable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URL_API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"URL = 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F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pipe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retry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atchError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'API Erreur - Impossible de trouver de définition'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)));;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097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Utiliser le service HTTP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445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Manipulation de l’Observable depuis le contrôleur</a:t>
            </a: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Injection du service</a:t>
            </a: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S’abonner à l’Observable</a:t>
            </a: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Gestion des callbacks :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next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,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error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 et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complete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ED1779-8E79-D13E-D48F-C33985A6AA00}"/>
              </a:ext>
            </a:extLst>
          </p:cNvPr>
          <p:cNvSpPr txBox="1"/>
          <p:nvPr/>
        </p:nvSpPr>
        <p:spPr>
          <a:xfrm>
            <a:off x="3506875" y="2685565"/>
            <a:ext cx="8330938" cy="353943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DictionnaireService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'./../providers/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dictionnaire.service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({…})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Module6Component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development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dictionnaireService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DictionnaireService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rechercherUneDefinition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obs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dictionnaireService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getDefinition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complete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'DONE!'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15229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Utiliser une API REST</a:t>
            </a:r>
          </a:p>
        </p:txBody>
      </p:sp>
    </p:spTree>
    <p:extLst>
      <p:ext uri="{BB962C8B-B14F-4D97-AF65-F5344CB8AC3E}">
        <p14:creationId xmlns:p14="http://schemas.microsoft.com/office/powerpoint/2010/main" val="11271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-11937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fil rouge</a:t>
            </a:r>
          </a:p>
        </p:txBody>
      </p:sp>
    </p:spTree>
    <p:extLst>
      <p:ext uri="{BB962C8B-B14F-4D97-AF65-F5344CB8AC3E}">
        <p14:creationId xmlns:p14="http://schemas.microsoft.com/office/powerpoint/2010/main" val="21389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3416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cs typeface="Segoe UI" panose="020B0502040204020203" pitchFamily="34" charset="0"/>
              </a:rPr>
              <a:t>Une application mobile fonctionne rarement de manière autonome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cs typeface="Segoe UI" panose="020B0502040204020203" pitchFamily="34" charset="0"/>
              </a:rPr>
              <a:t>La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communication avec une API HTTP</a:t>
            </a:r>
            <a:r>
              <a:rPr lang="fr-FR" sz="2400" dirty="0">
                <a:cs typeface="Segoe UI" panose="020B0502040204020203" pitchFamily="34" charset="0"/>
              </a:rPr>
              <a:t> (éventuellement REST)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cs typeface="Segoe UI" panose="020B0502040204020203" pitchFamily="34" charset="0"/>
              </a:rPr>
              <a:t>Permet de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standardiser les échanges</a:t>
            </a:r>
            <a:r>
              <a:rPr lang="fr-FR" sz="2400" dirty="0">
                <a:cs typeface="Segoe UI" panose="020B0502040204020203" pitchFamily="34" charset="0"/>
              </a:rPr>
              <a:t> avec un serveur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cs typeface="Segoe UI" panose="020B0502040204020203" pitchFamily="34" charset="0"/>
            </a:endParaRPr>
          </a:p>
          <a:p>
            <a:r>
              <a:rPr lang="fr-FR" sz="2400" dirty="0">
                <a:cs typeface="Segoe UI" panose="020B0502040204020203" pitchFamily="34" charset="0"/>
              </a:rPr>
              <a:t>Des composants </a:t>
            </a:r>
            <a:r>
              <a:rPr lang="fr-FR" sz="2400" dirty="0" err="1">
                <a:cs typeface="Segoe UI" panose="020B0502040204020203" pitchFamily="34" charset="0"/>
              </a:rPr>
              <a:t>Angular</a:t>
            </a:r>
            <a:r>
              <a:rPr lang="fr-FR" sz="2400" dirty="0">
                <a:cs typeface="Segoe UI" panose="020B0502040204020203" pitchFamily="34" charset="0"/>
              </a:rPr>
              <a:t> existent pour requêter vers une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cs typeface="Segoe UI" panose="020B0502040204020203" pitchFamily="34" charset="0"/>
              </a:rPr>
              <a:t>Manipulation par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Observable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F3240"/>
                </a:solidFill>
                <a:effectLst/>
                <a:cs typeface="Segoe UI" panose="020B0502040204020203" pitchFamily="34" charset="0"/>
              </a:rPr>
              <a:t>Et la programmation réactiv</a:t>
            </a:r>
            <a:r>
              <a:rPr lang="fr-FR" sz="2400" dirty="0">
                <a:solidFill>
                  <a:srgbClr val="2F3240"/>
                </a:solidFill>
                <a:cs typeface="Segoe UI" panose="020B0502040204020203" pitchFamily="34" charset="0"/>
              </a:rPr>
              <a:t>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590931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Rappel sur le principe de fonctionnement des API REST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trouver une API REST librement accessible pour son projet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spc="-1" dirty="0">
                <a:solidFill>
                  <a:srgbClr val="FFFFFF"/>
                </a:solidFill>
                <a:latin typeface="Segoe UI"/>
              </a:rPr>
              <a:t>Savoir interroger une API REST depuis une application </a:t>
            </a:r>
            <a:r>
              <a:rPr lang="fr-FR" sz="1800" spc="-1" dirty="0" err="1">
                <a:solidFill>
                  <a:srgbClr val="FFFFFF"/>
                </a:solidFill>
                <a:latin typeface="Segoe UI"/>
              </a:rPr>
              <a:t>Angular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0D111-6A8C-11EC-1B3A-0356EDA8B70A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Entrée manuelle 27">
            <a:extLst>
              <a:ext uri="{FF2B5EF4-FFF2-40B4-BE49-F238E27FC236}">
                <a16:creationId xmlns:a16="http://schemas.microsoft.com/office/drawing/2014/main" id="{3269883C-E427-0114-3443-3C7D07C65C24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DA58DD5-1679-210A-D77A-8D1DE15CE631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manipuler les promesses et les observables</a:t>
            </a:r>
          </a:p>
        </p:txBody>
      </p:sp>
      <p:sp>
        <p:nvSpPr>
          <p:cNvPr id="8" name="Organigramme : Entrée manuelle 27">
            <a:extLst>
              <a:ext uri="{FF2B5EF4-FFF2-40B4-BE49-F238E27FC236}">
                <a16:creationId xmlns:a16="http://schemas.microsoft.com/office/drawing/2014/main" id="{B390D974-111F-D04F-CF2C-0BEAEE7EB0E2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re 1">
            <a:extLst>
              <a:ext uri="{FF2B5EF4-FFF2-40B4-BE49-F238E27FC236}">
                <a16:creationId xmlns:a16="http://schemas.microsoft.com/office/drawing/2014/main" id="{7527A91C-BEDC-4E76-82F7-D5C77DD72ECF}"/>
              </a:ext>
            </a:extLst>
          </p:cNvPr>
          <p:cNvSpPr txBox="1">
            <a:spLocks/>
          </p:cNvSpPr>
          <p:nvPr/>
        </p:nvSpPr>
        <p:spPr>
          <a:xfrm>
            <a:off x="4359264" y="3429000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Utiliser le service HTTP d’</a:t>
            </a:r>
            <a:r>
              <a:rPr lang="fr-FR" sz="1800" dirty="0" err="1">
                <a:solidFill>
                  <a:srgbClr val="141E26"/>
                </a:solidFill>
              </a:rPr>
              <a:t>Angular</a:t>
            </a:r>
            <a:endParaRPr lang="fr-FR" sz="1800" dirty="0">
              <a:solidFill>
                <a:srgbClr val="141E26"/>
              </a:solidFill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59264" y="2601055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Trouver des API REST à interroger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Rappels sur HTTP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4F3436-8174-434B-B61A-27DE845E4CC3}"/>
              </a:ext>
            </a:extLst>
          </p:cNvPr>
          <p:cNvGrpSpPr/>
          <p:nvPr/>
        </p:nvGrpSpPr>
        <p:grpSpPr>
          <a:xfrm rot="5400000">
            <a:off x="3839129" y="1853212"/>
            <a:ext cx="341634" cy="352619"/>
            <a:chOff x="8271587" y="2588788"/>
            <a:chExt cx="3566226" cy="1105399"/>
          </a:xfrm>
        </p:grpSpPr>
        <p:sp>
          <p:nvSpPr>
            <p:cNvPr id="31" name="Organigramme : Entrée manuelle 27">
              <a:extLst>
                <a:ext uri="{FF2B5EF4-FFF2-40B4-BE49-F238E27FC236}">
                  <a16:creationId xmlns:a16="http://schemas.microsoft.com/office/drawing/2014/main" id="{156EFFAF-ACF8-4ACB-BF38-FB64C804FC80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Entrée manuelle 27">
              <a:extLst>
                <a:ext uri="{FF2B5EF4-FFF2-40B4-BE49-F238E27FC236}">
                  <a16:creationId xmlns:a16="http://schemas.microsoft.com/office/drawing/2014/main" id="{B0ED99D8-09C5-47F1-BA8F-DF712EDE29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33636" y="2601055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401FB42-E633-4F0B-B6BB-C526381CF12E}"/>
              </a:ext>
            </a:extLst>
          </p:cNvPr>
          <p:cNvGrpSpPr/>
          <p:nvPr/>
        </p:nvGrpSpPr>
        <p:grpSpPr>
          <a:xfrm rot="5400000">
            <a:off x="3839129" y="3423508"/>
            <a:ext cx="341632" cy="352617"/>
            <a:chOff x="8271587" y="5311425"/>
            <a:chExt cx="3566226" cy="1102714"/>
          </a:xfrm>
        </p:grpSpPr>
        <p:sp>
          <p:nvSpPr>
            <p:cNvPr id="39" name="Organigramme : Entrée manuelle 27">
              <a:extLst>
                <a:ext uri="{FF2B5EF4-FFF2-40B4-BE49-F238E27FC236}">
                  <a16:creationId xmlns:a16="http://schemas.microsoft.com/office/drawing/2014/main" id="{9F3DB527-6837-4D59-ADA8-27D509E50B16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rganigramme : Entrée manuelle 27">
              <a:extLst>
                <a:ext uri="{FF2B5EF4-FFF2-40B4-BE49-F238E27FC236}">
                  <a16:creationId xmlns:a16="http://schemas.microsoft.com/office/drawing/2014/main" id="{09B5218C-2787-4529-A79A-BD8F560B868C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59262" y="1856758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Présentation du concept d’API REST</a:t>
            </a:r>
          </a:p>
        </p:txBody>
      </p:sp>
    </p:spTree>
    <p:extLst>
      <p:ext uri="{BB962C8B-B14F-4D97-AF65-F5344CB8AC3E}">
        <p14:creationId xmlns:p14="http://schemas.microsoft.com/office/powerpoint/2010/main" val="18956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Rappels sur HTTP</a:t>
            </a:r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HTTP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93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HTTP est un protocole qui permet de faire transiter des informations de type applicatives à travers un réseau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F55CCF5-F9C5-BBCC-40E5-48642A9BB4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75" y="2315222"/>
            <a:ext cx="3781925" cy="44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336136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kumimoji="0" lang="fr-FR" sz="24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Pour formuler une requête, plusieurs informations sont nécessaires</a:t>
            </a:r>
          </a:p>
          <a:p>
            <a:pPr marL="742950" marR="0" lvl="1" indent="-285750" defTabSz="914400" rtl="0" eaLnBrk="1" fontAlgn="auto" latinLnBrk="0" hangingPunct="1">
              <a:lnSpc>
                <a:spcPct val="115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La route de destination (ou URL)</a:t>
            </a:r>
          </a:p>
          <a:p>
            <a:pPr marL="742950" marR="0" lvl="1" indent="-285750" defTabSz="914400" rtl="0" eaLnBrk="1" fontAlgn="auto" latinLnBrk="0" hangingPunct="1">
              <a:lnSpc>
                <a:spcPct val="115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méthode HTTP utilisée (GET, POST, PUT, DELETE)</a:t>
            </a:r>
          </a:p>
          <a:p>
            <a:pPr marL="742950" marR="0" lvl="1" indent="-285750" defTabSz="914400" rtl="0" eaLnBrk="1" fontAlgn="auto" latinLnBrk="0" hangingPunct="1">
              <a:lnSpc>
                <a:spcPct val="115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en-têtes permettant de préciser les informations de sécurité, de format, etc.</a:t>
            </a:r>
          </a:p>
          <a:p>
            <a:pPr marL="742950" marR="0" lvl="1" indent="-285750" defTabSz="914400" rtl="0" eaLnBrk="1" fontAlgn="auto" latinLnBrk="0" hangingPunct="1">
              <a:lnSpc>
                <a:spcPct val="115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La charge utile (JSON, texte, fichier)</a:t>
            </a:r>
          </a:p>
          <a:p>
            <a:pPr marL="742950" marR="0" lvl="1" indent="-285750" defTabSz="914400" rtl="0" eaLnBrk="1" fontAlgn="auto" latinLnBrk="0" hangingPunct="1">
              <a:lnSpc>
                <a:spcPct val="115000"/>
              </a:lnSpc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Exemple de requête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7AF775-95B8-3113-568B-FADE0617C1A6}"/>
              </a:ext>
            </a:extLst>
          </p:cNvPr>
          <p:cNvSpPr/>
          <p:nvPr/>
        </p:nvSpPr>
        <p:spPr>
          <a:xfrm>
            <a:off x="3506876" y="4564297"/>
            <a:ext cx="8022454" cy="181588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GET /hello.htm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HTTP/1.1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User-Agent: Mozilla/4.0 (compatible; MSIE5.01; Windows NT)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Host: www.eni.com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Accept-Language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: en-us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Accept-Encoding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gzip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deflate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Connection: 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Keep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-Alive 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HTTP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7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22995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R="0" lvl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buClrTx/>
              <a:buSzTx/>
              <a:tabLst/>
              <a:defRPr/>
            </a:pPr>
            <a:r>
              <a:rPr kumimoji="0" lang="fr-FR" sz="24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La réponse est également composée de plusieurs éléments</a:t>
            </a: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r>
              <a:rPr kumimoji="0" lang="fr-FR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Les en-têtes permettant de préciser le format de la réponse</a:t>
            </a: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r>
              <a:rPr kumimoji="0" lang="fr-FR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Un statut de réponse</a:t>
            </a: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r>
              <a:rPr kumimoji="0" lang="fr-FR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La charge utile (JSON, texte, fichier)</a:t>
            </a:r>
          </a:p>
          <a:p>
            <a:pPr marL="800100" lvl="1" indent="-34290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endParaRPr lang="fr-FR" sz="2400" spc="-1" dirty="0">
              <a:solidFill>
                <a:srgbClr val="3436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Exemple de réponse :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HTTP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FD8DDE-53E0-8610-FE7D-A33956044B65}"/>
              </a:ext>
            </a:extLst>
          </p:cNvPr>
          <p:cNvSpPr/>
          <p:nvPr/>
        </p:nvSpPr>
        <p:spPr>
          <a:xfrm>
            <a:off x="3506876" y="3539773"/>
            <a:ext cx="8022454" cy="156966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HTTP/1.1 200 OK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Date: Mon, 27 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Jul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 2009 12:28:53 GMT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Server: Apache/2.2.14 (Win32)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Last-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Modified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Wed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, 22 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Jul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 2009 19:15:56 GMT Content-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Length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: 88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Content-Type: 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/html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Connection: </a:t>
            </a:r>
            <a:r>
              <a:rPr lang="fr-FR" altLang="fr-FR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Closed</a:t>
            </a:r>
            <a:r>
              <a:rPr lang="fr-FR" altLang="fr-FR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37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HTTP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Interrogation d’API REST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153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HTTP ne permet pas de répondre à tous les cas d’usage : par exemple lorsque le serveur souhaite envoyer des informations au client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Dans ce cas, d’autres protocoles ou outils sont utilisés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Websocket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Notifications Push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B208920A0C840A3CDE654A4512E2F" ma:contentTypeVersion="0" ma:contentTypeDescription="Create a new document." ma:contentTypeScope="" ma:versionID="b2e561040e0ac59d152e97dc13bf78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5C8D2E1-4288-4198-ACB0-F75835B6A063}"/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2454</TotalTime>
  <Words>2478</Words>
  <Application>Microsoft Office PowerPoint</Application>
  <PresentationFormat>Grand écran</PresentationFormat>
  <Paragraphs>360</Paragraphs>
  <Slides>28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Consolas</vt:lpstr>
      <vt:lpstr>Segoe UI</vt:lpstr>
      <vt:lpstr>Calibri</vt:lpstr>
      <vt:lpstr>Wingdings</vt:lpstr>
      <vt:lpstr>Segoe UI Light</vt:lpstr>
      <vt:lpstr>Arial</vt:lpstr>
      <vt:lpstr>Thème Office</vt:lpstr>
      <vt:lpstr>Les technologies cross-platform : Ionic Module 07 – Interrogation d’API REST</vt:lpstr>
      <vt:lpstr>Présentation PowerPoint</vt:lpstr>
      <vt:lpstr>Rappel sur le principe de fonctionnement des API REST</vt:lpstr>
      <vt:lpstr>Rappels sur HTTP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1026</cp:revision>
  <dcterms:created xsi:type="dcterms:W3CDTF">2023-01-06T06:52:31Z</dcterms:created>
  <dcterms:modified xsi:type="dcterms:W3CDTF">2023-05-03T07:56:58Z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0x010100450B208920A0C840A3CDE654A4512E2F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xd_Signature">
    <vt:bool>false</vt:bool>
  </property>
</Properties>
</file>